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4" r:id="rId1"/>
  </p:sldMasterIdLst>
  <p:notesMasterIdLst>
    <p:notesMasterId r:id="rId14"/>
  </p:notesMasterIdLst>
  <p:sldIdLst>
    <p:sldId id="256" r:id="rId2"/>
    <p:sldId id="260" r:id="rId3"/>
    <p:sldId id="261" r:id="rId4"/>
    <p:sldId id="259" r:id="rId5"/>
    <p:sldId id="266" r:id="rId6"/>
    <p:sldId id="268" r:id="rId7"/>
    <p:sldId id="262" r:id="rId8"/>
    <p:sldId id="267" r:id="rId9"/>
    <p:sldId id="263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C513-DEC1-43DD-AF25-BDAEFB447B0C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647D-94A9-4867-8C62-001CF2445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57B8-DC74-4A76-8852-659A396B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A3441-E311-465C-8CC5-FBDFEBC60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08B7-DB7A-46B4-8344-27ABD2C8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1E4-F2A9-4744-860B-7690F037195F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CABDE-3733-4BDA-984B-6DFAAF34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864DB-45A4-487C-A28D-AA302895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7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1806-D0A7-441C-BC5F-84B36A75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7A809-B259-4F59-9F0D-431DC586D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FF48-5848-45A7-A6F4-9AA0DEAAD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6CD2-1A19-4A69-86A5-0D7D06AA4925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4381-2002-4DDD-AC40-A66091A7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B82C6-E237-43ED-9EE2-87A51156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9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9DC1D8-AEEB-404A-AA71-68B0CCDB3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4CE62-5CA0-4CAC-8ED6-8A2728B44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DC554-0B65-48BA-B428-9A4CDF1F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A454-6814-48C0-8484-7F41C78D593F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A23E-3944-4226-9D2B-1D2707D7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FACA-5293-455C-BCE4-0ED25EC7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4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793E-DE85-4303-A44D-AAF1B8A8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436CD-B35E-437C-9F23-6D6839C85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487F1-355F-4B1F-B6DC-8B472DEA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38A5-D1DD-4075-9947-B2678B1B1456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1B84-D754-4087-8857-50D1FAE2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74EAD-F598-447A-B181-F1C24E53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2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9349-B32F-44A5-96EC-A54FA92D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41F24-7B47-4E21-A8E0-D420C16C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D77BE-4429-4ECD-8C18-D5EF2C11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7E90-BEB6-43E9-A6F2-E4A7CF8653E8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A2BDF-05FA-4FBF-903B-00F4C602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65DF-F8CA-430C-BA6B-33F6B81E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6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BE56-B6BA-44ED-BABC-6DB373B6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32951-5545-4482-BBE2-AC90166F3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DE8BB-A787-4DC8-A70E-C33B551A2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466AA-41EF-43B8-99B8-870AB428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8C69-5073-4F8A-AF7B-2E0A9BA43987}" type="datetime1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3A1A0-56F0-4410-8CDF-D62C0174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5D6D0-033C-4C92-8964-39C90714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4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981E-FF83-4DE9-A533-3BD95C3B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09C2-D359-447E-B60D-AD45CE4A6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38455-3F91-4C63-94D7-2195E0060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37DEA-26A4-4EF2-B2FD-57D67A9AA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20348-DD38-484A-9E96-240CCEFA8A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FBBB71-895A-4D5D-B72B-17C6330A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3BC0-D00F-4383-B329-63DA3FFAA74F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60A1A-F500-40A4-AFD6-36B52433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506CE-7CAD-4100-B326-B51B6096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9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D2D9-A8F1-49E2-ACCB-2463DEBC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4598A-2BB3-48BF-BFE0-B45ACB4A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6AD4-F17B-435B-A888-7C240616BC7D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C9C3A-47A5-47FC-9254-0396FE05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6F4-F072-4773-9788-4D9D312BA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9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7EE60-BCCE-4B59-AE84-9CC01B0E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C9151-52F7-414C-B8C7-85F6BBB6E7E8}" type="datetime1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FFE5F-9EB6-4D49-BE99-B66FAD28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B5224-CB6B-41DA-88F1-03EAADCE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4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5137-1A91-4CEA-846C-82DC5533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5D84-1468-4452-BE86-874E7A71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C6D4A-3650-4335-8B3E-A07883E45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C0DC4-C2F9-4F72-A110-0D95CC45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C3D7A-F1C8-48F7-B531-7AD119886EDB}" type="datetime1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200BC-3F05-4FC1-A91C-C1F2B4969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B9593-EBB9-45F9-9196-BB318458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3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40B4-5528-43CA-86F9-4C3901C4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F7C30-7FB6-4A34-90D1-74AFAB26FF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38788-BDF2-4B31-B4A4-73799BDE5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8DD1E-CE95-487B-B966-E13ABB73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2F173-895A-4563-AC7F-ED39008E9564}" type="datetime1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AAED7-AA13-4DFB-94D5-D8F53F9B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8C6C6-0D2C-4D58-8641-AEC520BD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8BAD4-7258-4DB7-B681-00BC2FB87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59E06-49BA-443E-ABE7-098FB852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03114-4EF2-44E5-9EDB-97B0115B6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258D2-5E21-460D-9A6F-003F9B95ECCE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E7CF3-BDC3-4106-9274-9DD69B606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4EFED-7244-4701-AE03-03476BCC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the-syringe-vaccine-treatment-4319227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eenandgold.uaa.alaska.edu/blog/7844/wellness_tip_flu_shots_available_on_campus_sept_69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www.publicdomainpictures.net/view-image.php?image=40297&amp;picture=silhouette-ra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the-syringe-vaccine-treatment-4319227/" TargetMode="External"/><Relationship Id="rId3" Type="http://schemas.openxmlformats.org/officeDocument/2006/relationships/hyperlink" Target="https://www.publicdomainpictures.net/view-image.php?image=40297&amp;picture=silhouette-rat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eenandgold.uaa.alaska.edu/blog/7844/wellness_tip_flu_shots_available_on_campus_sept_69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5.jpg"/><Relationship Id="rId10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eenandgold.uaa.alaska.edu/blog/7844/wellness_tip_flu_shots_available_on_campus_sept_69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www.publicdomainpictures.net/view-image.php?image=40297&amp;picture=silhouette-ra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tiff"/><Relationship Id="rId7" Type="http://schemas.openxmlformats.org/officeDocument/2006/relationships/hyperlink" Target="http://greenandgold.uaa.alaska.edu/blog/7844/wellness_tip_flu_shots_available_on_campus_sept_69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www.publicdomainpictures.net/view-image.php?image=40297&amp;picture=silhouette-rat" TargetMode="External"/><Relationship Id="rId4" Type="http://schemas.openxmlformats.org/officeDocument/2006/relationships/image" Target="../media/image3.jpg"/><Relationship Id="rId9" Type="http://schemas.openxmlformats.org/officeDocument/2006/relationships/hyperlink" Target="https://pixabay.com/illustrations/the-syringe-vaccine-treatment-431922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3F7D-94E6-4B7D-855E-5E2DE4051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Gene Expression Correlates in a Rat Model of</a:t>
            </a:r>
            <a:br>
              <a:rPr lang="en-US" b="1" dirty="0"/>
            </a:br>
            <a:r>
              <a:rPr lang="en-US" b="1" dirty="0"/>
              <a:t>Gulf War Illness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E5350-CD1A-493E-B9BA-45ACF038F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687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Steve Semick</a:t>
            </a:r>
          </a:p>
          <a:p>
            <a:r>
              <a:rPr lang="en-US" dirty="0"/>
              <a:t>November 19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  <a:p>
            <a:r>
              <a:rPr lang="en-US" dirty="0"/>
              <a:t>MSRD - O.04</a:t>
            </a:r>
          </a:p>
        </p:txBody>
      </p:sp>
    </p:spTree>
    <p:extLst>
      <p:ext uri="{BB962C8B-B14F-4D97-AF65-F5344CB8AC3E}">
        <p14:creationId xmlns:p14="http://schemas.microsoft.com/office/powerpoint/2010/main" val="203542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9614-B26A-40C8-B4AF-B3C3B1BF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Rosiglitazone reversal of gene expression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3FA2-CE90-4689-867E-6F8781954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598" y="2035815"/>
            <a:ext cx="3261471" cy="29851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 expression with rosiglitazone treatment inversely correlated with expression in GWI injury (p &lt; 2.2e-16, </a:t>
            </a:r>
            <a:r>
              <a:rPr lang="en-US" i="1" dirty="0"/>
              <a:t>r</a:t>
            </a:r>
            <a:r>
              <a:rPr lang="en-US" dirty="0"/>
              <a:t>= -0.911)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D59F1-B263-470C-8C48-01ADC377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D7766-80BF-4BBB-B591-D0779F16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C6E97-9702-4BD7-8484-CABD866860D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30" y="1315812"/>
            <a:ext cx="3952055" cy="3952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27C89A5-50FC-4D2E-8762-EF32D725A8AC}"/>
              </a:ext>
            </a:extLst>
          </p:cNvPr>
          <p:cNvGrpSpPr/>
          <p:nvPr/>
        </p:nvGrpSpPr>
        <p:grpSpPr>
          <a:xfrm>
            <a:off x="4734332" y="1641094"/>
            <a:ext cx="2081210" cy="1595186"/>
            <a:chOff x="1097773" y="4389755"/>
            <a:chExt cx="2605547" cy="1997075"/>
          </a:xfrm>
        </p:grpSpPr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id="{25185BF7-14E1-4EA2-BFE4-02B8176F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64690" y="4648200"/>
              <a:ext cx="1738630" cy="17386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BB4E07-A6B1-42E8-9AF2-C17BB2BE4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340830" y="4389755"/>
              <a:ext cx="899160" cy="10370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763AC4-FF55-4D1D-9944-3A50056B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rot="11796362">
              <a:off x="1097773" y="5180846"/>
              <a:ext cx="1010410" cy="106984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5C02BC-1C3D-4D94-9F13-3F8EAD499A26}"/>
              </a:ext>
            </a:extLst>
          </p:cNvPr>
          <p:cNvGrpSpPr/>
          <p:nvPr/>
        </p:nvGrpSpPr>
        <p:grpSpPr>
          <a:xfrm>
            <a:off x="4758157" y="3389777"/>
            <a:ext cx="2040351" cy="1575457"/>
            <a:chOff x="1234440" y="2894254"/>
            <a:chExt cx="2468880" cy="1906346"/>
          </a:xfrm>
        </p:grpSpPr>
        <p:pic>
          <p:nvPicPr>
            <p:cNvPr id="20" name="Content Placeholder 6">
              <a:extLst>
                <a:ext uri="{FF2B5EF4-FFF2-40B4-BE49-F238E27FC236}">
                  <a16:creationId xmlns:a16="http://schemas.microsoft.com/office/drawing/2014/main" id="{1AE11AFA-D0C2-4DB4-A80E-9FBD6A112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64690" y="3061970"/>
              <a:ext cx="1738630" cy="173863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806B01-1BC6-41C4-9C44-1F7EEEFA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234440" y="2894254"/>
              <a:ext cx="899160" cy="103703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AB5F08-C1AD-4472-8F38-ECADC1EEBAE0}"/>
              </a:ext>
            </a:extLst>
          </p:cNvPr>
          <p:cNvGrpSpPr/>
          <p:nvPr/>
        </p:nvGrpSpPr>
        <p:grpSpPr>
          <a:xfrm>
            <a:off x="7711440" y="5295577"/>
            <a:ext cx="1587193" cy="1225551"/>
            <a:chOff x="1234440" y="2894254"/>
            <a:chExt cx="2468880" cy="1906346"/>
          </a:xfrm>
        </p:grpSpPr>
        <p:pic>
          <p:nvPicPr>
            <p:cNvPr id="23" name="Content Placeholder 6">
              <a:extLst>
                <a:ext uri="{FF2B5EF4-FFF2-40B4-BE49-F238E27FC236}">
                  <a16:creationId xmlns:a16="http://schemas.microsoft.com/office/drawing/2014/main" id="{2420FE6A-B447-451C-929C-D844865D5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64690" y="3061970"/>
              <a:ext cx="1738630" cy="173863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E0162C-2149-42E5-BE7E-D13F943F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234440" y="2894254"/>
              <a:ext cx="899160" cy="1037031"/>
            </a:xfrm>
            <a:prstGeom prst="rect">
              <a:avLst/>
            </a:prstGeom>
          </p:spPr>
        </p:pic>
      </p:grpSp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40A4E9C9-8B27-4A8B-97C9-249F9E333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76685" y="5267867"/>
            <a:ext cx="1353829" cy="1353829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23057A8-154D-4A20-9A0E-9F038725BBC4}"/>
              </a:ext>
            </a:extLst>
          </p:cNvPr>
          <p:cNvSpPr txBox="1">
            <a:spLocks/>
          </p:cNvSpPr>
          <p:nvPr/>
        </p:nvSpPr>
        <p:spPr>
          <a:xfrm>
            <a:off x="9298633" y="5733746"/>
            <a:ext cx="578052" cy="536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Vs.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5B36E2-B7E8-45D1-B852-D83E5F528B88}"/>
              </a:ext>
            </a:extLst>
          </p:cNvPr>
          <p:cNvSpPr txBox="1">
            <a:spLocks/>
          </p:cNvSpPr>
          <p:nvPr/>
        </p:nvSpPr>
        <p:spPr>
          <a:xfrm>
            <a:off x="5806974" y="3114122"/>
            <a:ext cx="578052" cy="536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73919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3566-8D31-4871-98C2-BA81F60E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71A9-62D1-44EC-AACB-8C0A60602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gene expression changes induced with Gulf War Illness model</a:t>
            </a:r>
          </a:p>
          <a:p>
            <a:endParaRPr lang="en-US" dirty="0"/>
          </a:p>
          <a:p>
            <a:r>
              <a:rPr lang="en-US" dirty="0"/>
              <a:t>Differential expression stronger in lateral amygdala and possibly related to neuroinflammation</a:t>
            </a:r>
          </a:p>
          <a:p>
            <a:endParaRPr lang="en-US" dirty="0"/>
          </a:p>
          <a:p>
            <a:r>
              <a:rPr lang="en-US" dirty="0"/>
              <a:t>Partial reversal of expression changes with rosiglitazone, a PPAR-gamma agonist</a:t>
            </a:r>
          </a:p>
          <a:p>
            <a:endParaRPr lang="en-US" dirty="0"/>
          </a:p>
          <a:p>
            <a:r>
              <a:rPr lang="en-US" dirty="0"/>
              <a:t>Ongoing work to replicate findings in repeat experiment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AF74F-8BED-49BE-A40C-10012554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71F07-05D6-4CA4-BC49-FB6907BC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4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575B-F76D-40E4-B83D-2E05A5A2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49DB-761A-4B90-A27C-DFCEA23D1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J. Marc Simard</a:t>
            </a:r>
          </a:p>
          <a:p>
            <a:r>
              <a:rPr lang="en-US" dirty="0" err="1"/>
              <a:t>Vladamir</a:t>
            </a:r>
            <a:r>
              <a:rPr lang="en-US" dirty="0"/>
              <a:t> Gerzanich</a:t>
            </a:r>
          </a:p>
          <a:p>
            <a:r>
              <a:rPr lang="en-US" dirty="0"/>
              <a:t>Seung Woo</a:t>
            </a:r>
          </a:p>
          <a:p>
            <a:r>
              <a:rPr lang="en-US" dirty="0" err="1"/>
              <a:t>Orest</a:t>
            </a:r>
            <a:r>
              <a:rPr lang="en-US" dirty="0"/>
              <a:t> </a:t>
            </a:r>
            <a:r>
              <a:rPr lang="en-US" dirty="0" err="1"/>
              <a:t>Tsymbalyuk</a:t>
            </a:r>
            <a:endParaRPr lang="en-US" dirty="0"/>
          </a:p>
          <a:p>
            <a:r>
              <a:rPr lang="en-US" dirty="0" err="1"/>
              <a:t>Kaspar</a:t>
            </a:r>
            <a:r>
              <a:rPr lang="en-US" dirty="0"/>
              <a:t> </a:t>
            </a:r>
            <a:r>
              <a:rPr lang="en-US" dirty="0" err="1"/>
              <a:t>Keledjian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A4633-0BCD-4F58-9506-5AAC70C6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162B8-1255-4434-BB79-93BA5BF6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5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7320-B63E-4B96-B4F9-51E0BC72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Persian Gulf War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59B26-AF29-4DD5-817C-40305420D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>
            <a:normAutofit/>
          </a:bodyPr>
          <a:lstStyle/>
          <a:p>
            <a:r>
              <a:rPr lang="en-US" dirty="0"/>
              <a:t>Conflict between Iraq and U.S. &amp; coalition forces (1990-1991)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~700,000 U.S. service members deployed</a:t>
            </a:r>
          </a:p>
          <a:p>
            <a:endParaRPr lang="en-US" dirty="0"/>
          </a:p>
          <a:p>
            <a:r>
              <a:rPr lang="en-US" dirty="0"/>
              <a:t>Exposure to potential neurotoxicants</a:t>
            </a:r>
          </a:p>
          <a:p>
            <a:pPr lvl="1"/>
            <a:r>
              <a:rPr lang="en-US" b="1" dirty="0"/>
              <a:t>Pyridostigmine (PYR)</a:t>
            </a:r>
            <a:r>
              <a:rPr lang="en-US" dirty="0"/>
              <a:t> – </a:t>
            </a:r>
            <a:r>
              <a:rPr lang="en-US" i="1" dirty="0"/>
              <a:t>prophylaxis against sarin</a:t>
            </a:r>
            <a:endParaRPr lang="en-US" dirty="0"/>
          </a:p>
          <a:p>
            <a:pPr lvl="1"/>
            <a:r>
              <a:rPr lang="en-US" b="1" dirty="0"/>
              <a:t>Lipopolysaccharide</a:t>
            </a:r>
            <a:r>
              <a:rPr lang="en-US" dirty="0"/>
              <a:t> </a:t>
            </a:r>
            <a:r>
              <a:rPr lang="en-US" b="1" dirty="0"/>
              <a:t>(LPS)</a:t>
            </a:r>
            <a:r>
              <a:rPr lang="en-US" dirty="0"/>
              <a:t> – </a:t>
            </a:r>
            <a:r>
              <a:rPr lang="en-US" i="1" dirty="0"/>
              <a:t>desert sand</a:t>
            </a:r>
          </a:p>
          <a:p>
            <a:pPr lvl="1"/>
            <a:r>
              <a:rPr lang="en-US" dirty="0"/>
              <a:t>Smoke from oil-well fires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Gulf War Photobox.jpg">
            <a:extLst>
              <a:ext uri="{FF2B5EF4-FFF2-40B4-BE49-F238E27FC236}">
                <a16:creationId xmlns:a16="http://schemas.microsoft.com/office/drawing/2014/main" id="{AE1367D7-658E-43A4-AFB1-C5E02A4D0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3"/>
          <a:stretch/>
        </p:blipFill>
        <p:spPr bwMode="auto">
          <a:xfrm>
            <a:off x="7894320" y="4488414"/>
            <a:ext cx="3804249" cy="17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0BF39E-5747-44C6-9F5F-852CF0912855}"/>
              </a:ext>
            </a:extLst>
          </p:cNvPr>
          <p:cNvSpPr/>
          <p:nvPr/>
        </p:nvSpPr>
        <p:spPr>
          <a:xfrm>
            <a:off x="7772400" y="6369169"/>
            <a:ext cx="3804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Lato"/>
              </a:rPr>
              <a:t>Wikimedia Commons </a:t>
            </a:r>
            <a:endParaRPr lang="en-US" dirty="0"/>
          </a:p>
        </p:txBody>
      </p:sp>
      <p:pic>
        <p:nvPicPr>
          <p:cNvPr id="1032" name="Picture 8" descr="Image result for {Persian Gulf WAr map">
            <a:extLst>
              <a:ext uri="{FF2B5EF4-FFF2-40B4-BE49-F238E27FC236}">
                <a16:creationId xmlns:a16="http://schemas.microsoft.com/office/drawing/2014/main" id="{A2D90B72-A8D0-44EE-9756-BEBDA0EB5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16939" r="5734" b="7746"/>
          <a:stretch/>
        </p:blipFill>
        <p:spPr bwMode="auto">
          <a:xfrm>
            <a:off x="8336280" y="1439172"/>
            <a:ext cx="2956560" cy="283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FE9948-469A-4F29-B3B0-A129A715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O.04 - </a:t>
            </a:r>
            <a:fld id="{5E148AF4-2581-4392-92FD-B96D2ECCD8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5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E720-3BF4-4693-BCFA-A80DD553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Gulf War Illness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3DE9-DEED-4C40-8F9F-BDB65AE01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~250,000 veterans with persistent multi-symptom illness</a:t>
            </a:r>
          </a:p>
          <a:p>
            <a:pPr lvl="1"/>
            <a:r>
              <a:rPr lang="en-US" dirty="0"/>
              <a:t>fatigue</a:t>
            </a:r>
          </a:p>
          <a:p>
            <a:pPr lvl="1"/>
            <a:r>
              <a:rPr lang="en-US" dirty="0"/>
              <a:t>headache</a:t>
            </a:r>
          </a:p>
          <a:p>
            <a:pPr lvl="1"/>
            <a:r>
              <a:rPr lang="en-US" dirty="0"/>
              <a:t>memory problems</a:t>
            </a:r>
          </a:p>
          <a:p>
            <a:pPr lvl="1"/>
            <a:r>
              <a:rPr lang="en-US" dirty="0"/>
              <a:t>rash</a:t>
            </a:r>
          </a:p>
          <a:p>
            <a:pPr lvl="1"/>
            <a:r>
              <a:rPr lang="en-US" dirty="0"/>
              <a:t>arthralgia / myalgia</a:t>
            </a:r>
          </a:p>
          <a:p>
            <a:pPr lvl="1"/>
            <a:r>
              <a:rPr lang="en-US" dirty="0"/>
              <a:t>gastrointestinal upset</a:t>
            </a:r>
          </a:p>
          <a:p>
            <a:endParaRPr lang="en-US" dirty="0"/>
          </a:p>
          <a:p>
            <a:r>
              <a:rPr lang="en-US" dirty="0"/>
              <a:t>No known molecular etiology</a:t>
            </a:r>
          </a:p>
          <a:p>
            <a:endParaRPr lang="en-US" dirty="0"/>
          </a:p>
          <a:p>
            <a:r>
              <a:rPr lang="en-US" dirty="0"/>
              <a:t>Limited therapeutics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BA2E1-3D51-43DD-8873-CCA8002A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753C6-2E22-4E73-8EE1-B15F80F1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6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E43C-0E49-4EA8-9146-DD3ED4CD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0" y="9898"/>
            <a:ext cx="2610765" cy="1325563"/>
          </a:xfrm>
        </p:spPr>
        <p:txBody>
          <a:bodyPr/>
          <a:lstStyle/>
          <a:p>
            <a:r>
              <a:rPr lang="en-US" b="1" dirty="0"/>
              <a:t>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93FD2-B144-48F1-B91D-0FD92B52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710D9-A769-459B-A740-A2B8D334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E6070A47-DC21-4628-A1EB-623F44202A00}"/>
              </a:ext>
            </a:extLst>
          </p:cNvPr>
          <p:cNvGrpSpPr/>
          <p:nvPr/>
        </p:nvGrpSpPr>
        <p:grpSpPr>
          <a:xfrm>
            <a:off x="1525540" y="1753392"/>
            <a:ext cx="1713422" cy="1793386"/>
            <a:chOff x="1911812" y="1524792"/>
            <a:chExt cx="1738630" cy="1819770"/>
          </a:xfrm>
        </p:grpSpPr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id="{EB23D80F-9693-4834-8B3A-4468FABF7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11812" y="1605932"/>
              <a:ext cx="1738630" cy="173863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32F838-B0A3-4A20-B053-1B85C9F2E4A7}"/>
                </a:ext>
              </a:extLst>
            </p:cNvPr>
            <p:cNvSpPr txBox="1"/>
            <p:nvPr/>
          </p:nvSpPr>
          <p:spPr>
            <a:xfrm>
              <a:off x="1911812" y="1524792"/>
              <a:ext cx="1685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Control (N=3)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C479C15-3287-42B3-9A01-F962E40F2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15" y="4893718"/>
            <a:ext cx="1374758" cy="137475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17C1B13-3451-4B8E-B7F0-BE83FB31B383}"/>
              </a:ext>
            </a:extLst>
          </p:cNvPr>
          <p:cNvGrpSpPr/>
          <p:nvPr/>
        </p:nvGrpSpPr>
        <p:grpSpPr>
          <a:xfrm>
            <a:off x="913220" y="3349920"/>
            <a:ext cx="2586325" cy="1762835"/>
            <a:chOff x="4590050" y="1415948"/>
            <a:chExt cx="2796875" cy="19063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3420CE1-C3C9-4314-91C6-39C66FFE0D6A}"/>
                </a:ext>
              </a:extLst>
            </p:cNvPr>
            <p:cNvGrpSpPr/>
            <p:nvPr/>
          </p:nvGrpSpPr>
          <p:grpSpPr>
            <a:xfrm>
              <a:off x="4590050" y="1415948"/>
              <a:ext cx="2468880" cy="1906346"/>
              <a:chOff x="1234440" y="2894254"/>
              <a:chExt cx="2468880" cy="1906346"/>
            </a:xfrm>
          </p:grpSpPr>
          <p:pic>
            <p:nvPicPr>
              <p:cNvPr id="9" name="Content Placeholder 6">
                <a:extLst>
                  <a:ext uri="{FF2B5EF4-FFF2-40B4-BE49-F238E27FC236}">
                    <a16:creationId xmlns:a16="http://schemas.microsoft.com/office/drawing/2014/main" id="{FE096E1C-765E-4F45-A2CF-90CE01161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1964690" y="3061970"/>
                <a:ext cx="1738630" cy="173863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4C16F18-6556-417A-B425-EF821C737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234440" y="2894254"/>
                <a:ext cx="899160" cy="103703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191A53-63C2-4EF6-8F6D-108C4F3C0654}"/>
                </a:ext>
              </a:extLst>
            </p:cNvPr>
            <p:cNvSpPr txBox="1"/>
            <p:nvPr/>
          </p:nvSpPr>
          <p:spPr>
            <a:xfrm>
              <a:off x="5320300" y="1524139"/>
              <a:ext cx="206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LPS + PYR (N=2)</a:t>
              </a:r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983CF02F-EDC0-415B-A723-8EF6A3F7FE43}"/>
              </a:ext>
            </a:extLst>
          </p:cNvPr>
          <p:cNvGrpSpPr/>
          <p:nvPr/>
        </p:nvGrpSpPr>
        <p:grpSpPr>
          <a:xfrm>
            <a:off x="765478" y="5030780"/>
            <a:ext cx="3286818" cy="1804069"/>
            <a:chOff x="8132056" y="1161757"/>
            <a:chExt cx="3944693" cy="21651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1CC8356-E077-4B42-84D0-E1EB4D939767}"/>
                </a:ext>
              </a:extLst>
            </p:cNvPr>
            <p:cNvGrpSpPr/>
            <p:nvPr/>
          </p:nvGrpSpPr>
          <p:grpSpPr>
            <a:xfrm>
              <a:off x="8132056" y="1329846"/>
              <a:ext cx="2605547" cy="1997075"/>
              <a:chOff x="1097773" y="4389755"/>
              <a:chExt cx="2605547" cy="1997075"/>
            </a:xfrm>
          </p:grpSpPr>
          <p:pic>
            <p:nvPicPr>
              <p:cNvPr id="6" name="Content Placeholder 6">
                <a:extLst>
                  <a:ext uri="{FF2B5EF4-FFF2-40B4-BE49-F238E27FC236}">
                    <a16:creationId xmlns:a16="http://schemas.microsoft.com/office/drawing/2014/main" id="{FA8CC1DC-F531-42D4-9A62-9993D41A1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1964690" y="4648200"/>
                <a:ext cx="1738630" cy="173863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9A75BA9-2384-4701-A190-3B1B48863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340830" y="4389755"/>
                <a:ext cx="899160" cy="103703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7F0E2E3-0113-42CF-9EBC-891A18A32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 rot="11796362">
                <a:off x="1097773" y="5180846"/>
                <a:ext cx="1010410" cy="1069846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EE8632-19F7-4290-BA08-17C0044BC6D0}"/>
                </a:ext>
              </a:extLst>
            </p:cNvPr>
            <p:cNvSpPr txBox="1"/>
            <p:nvPr/>
          </p:nvSpPr>
          <p:spPr>
            <a:xfrm>
              <a:off x="9056783" y="1161757"/>
              <a:ext cx="30199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LPS + PYR + </a:t>
              </a:r>
            </a:p>
            <a:p>
              <a:r>
                <a:rPr lang="en-US" sz="2000" b="1" dirty="0"/>
                <a:t>rosiglitazone (N=3)</a:t>
              </a:r>
            </a:p>
          </p:txBody>
        </p:sp>
      </p:grpSp>
      <p:pic>
        <p:nvPicPr>
          <p:cNvPr id="2052" name="Picture 4" descr="Image result for amygdala">
            <a:extLst>
              <a:ext uri="{FF2B5EF4-FFF2-40B4-BE49-F238E27FC236}">
                <a16:creationId xmlns:a16="http://schemas.microsoft.com/office/drawing/2014/main" id="{F95F4BEB-826A-41AD-B61C-3995C993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97" y="1407301"/>
            <a:ext cx="3822724" cy="36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TextBox 2050">
            <a:extLst>
              <a:ext uri="{FF2B5EF4-FFF2-40B4-BE49-F238E27FC236}">
                <a16:creationId xmlns:a16="http://schemas.microsoft.com/office/drawing/2014/main" id="{E900F0B6-5C70-4FA6-845F-893E4E4F9DAA}"/>
              </a:ext>
            </a:extLst>
          </p:cNvPr>
          <p:cNvSpPr txBox="1"/>
          <p:nvPr/>
        </p:nvSpPr>
        <p:spPr>
          <a:xfrm>
            <a:off x="7450189" y="1985901"/>
            <a:ext cx="95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Frontal </a:t>
            </a:r>
          </a:p>
          <a:p>
            <a:r>
              <a:rPr lang="en-US" dirty="0"/>
              <a:t>cortex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C1083B2C-903D-4D79-9294-067CCB3521F1}"/>
              </a:ext>
            </a:extLst>
          </p:cNvPr>
          <p:cNvSpPr txBox="1"/>
          <p:nvPr/>
        </p:nvSpPr>
        <p:spPr>
          <a:xfrm>
            <a:off x="1021032" y="747137"/>
            <a:ext cx="3045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Rat model of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Gulf War Illness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E187E9-BD64-429C-BAB6-2D6D93327202}"/>
              </a:ext>
            </a:extLst>
          </p:cNvPr>
          <p:cNvSpPr txBox="1"/>
          <p:nvPr/>
        </p:nvSpPr>
        <p:spPr>
          <a:xfrm>
            <a:off x="4222598" y="1039205"/>
            <a:ext cx="4104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Brain region extractions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0DD599-43FE-49C0-892F-80B3F9309F4D}"/>
              </a:ext>
            </a:extLst>
          </p:cNvPr>
          <p:cNvSpPr txBox="1"/>
          <p:nvPr/>
        </p:nvSpPr>
        <p:spPr>
          <a:xfrm>
            <a:off x="8583235" y="1058462"/>
            <a:ext cx="4104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Microarray Profiling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A8074051-F8E5-47F9-A387-3955B22F1060}"/>
              </a:ext>
            </a:extLst>
          </p:cNvPr>
          <p:cNvSpPr txBox="1"/>
          <p:nvPr/>
        </p:nvSpPr>
        <p:spPr>
          <a:xfrm>
            <a:off x="4527259" y="4864029"/>
            <a:ext cx="292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Lateral amygdala (LA) and frontal cortex (FC) extracted from each rat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195803-25A2-4053-9F1E-8CB7E3176516}"/>
              </a:ext>
            </a:extLst>
          </p:cNvPr>
          <p:cNvSpPr txBox="1"/>
          <p:nvPr/>
        </p:nvSpPr>
        <p:spPr>
          <a:xfrm>
            <a:off x="8966942" y="4877929"/>
            <a:ext cx="1374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Clariom</a:t>
            </a:r>
            <a:r>
              <a:rPr lang="en-US" dirty="0"/>
              <a:t> S Microarray (23,188 transcripts)</a:t>
            </a:r>
          </a:p>
        </p:txBody>
      </p:sp>
      <p:pic>
        <p:nvPicPr>
          <p:cNvPr id="2055" name="Picture 6" descr="Image result for DNA">
            <a:extLst>
              <a:ext uri="{FF2B5EF4-FFF2-40B4-BE49-F238E27FC236}">
                <a16:creationId xmlns:a16="http://schemas.microsoft.com/office/drawing/2014/main" id="{05F4C23F-02E3-4E1C-A2B3-93CBF270B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74"/>
          <a:stretch/>
        </p:blipFill>
        <p:spPr bwMode="auto">
          <a:xfrm>
            <a:off x="8966943" y="1521479"/>
            <a:ext cx="1374757" cy="30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CD41BFF0-C630-4AF2-A441-CEF1540CC7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25" b="39250"/>
          <a:stretch/>
        </p:blipFill>
        <p:spPr>
          <a:xfrm>
            <a:off x="10793652" y="1711079"/>
            <a:ext cx="994551" cy="24376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AE94E9C-E641-4C81-8ED3-370718D5F9C0}"/>
              </a:ext>
            </a:extLst>
          </p:cNvPr>
          <p:cNvSpPr txBox="1"/>
          <p:nvPr/>
        </p:nvSpPr>
        <p:spPr>
          <a:xfrm>
            <a:off x="10845346" y="4087798"/>
            <a:ext cx="95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RNA</a:t>
            </a:r>
          </a:p>
        </p:txBody>
      </p:sp>
      <p:cxnSp>
        <p:nvCxnSpPr>
          <p:cNvPr id="2062" name="Straight Arrow Connector 2061">
            <a:extLst>
              <a:ext uri="{FF2B5EF4-FFF2-40B4-BE49-F238E27FC236}">
                <a16:creationId xmlns:a16="http://schemas.microsoft.com/office/drawing/2014/main" id="{A51C1000-4924-4FB9-85C2-F5B1901CF215}"/>
              </a:ext>
            </a:extLst>
          </p:cNvPr>
          <p:cNvCxnSpPr>
            <a:cxnSpLocks/>
          </p:cNvCxnSpPr>
          <p:nvPr/>
        </p:nvCxnSpPr>
        <p:spPr>
          <a:xfrm>
            <a:off x="10210800" y="3017520"/>
            <a:ext cx="58285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2D9D0AE-4850-4AB3-9077-E6E2417E440C}"/>
              </a:ext>
            </a:extLst>
          </p:cNvPr>
          <p:cNvCxnSpPr>
            <a:cxnSpLocks/>
          </p:cNvCxnSpPr>
          <p:nvPr/>
        </p:nvCxnSpPr>
        <p:spPr>
          <a:xfrm>
            <a:off x="11140440" y="4440368"/>
            <a:ext cx="0" cy="3993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49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82E202-B6EF-4BFB-979A-F14C0F5ADF0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58" y="1285052"/>
            <a:ext cx="7380317" cy="47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51F71-241E-4D79-BDC9-035BDA53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18" y="153666"/>
            <a:ext cx="10515600" cy="1325563"/>
          </a:xfrm>
        </p:spPr>
        <p:txBody>
          <a:bodyPr/>
          <a:lstStyle/>
          <a:p>
            <a:r>
              <a:rPr lang="en-US" dirty="0"/>
              <a:t>167 differentially expressed genes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63D29-DFC9-4A75-BE3A-1073C799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E93F4-8C6D-4932-82F2-E4E491C0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0F4F59-D9FF-4858-AA96-D2F24F591E84}"/>
              </a:ext>
            </a:extLst>
          </p:cNvPr>
          <p:cNvGrpSpPr/>
          <p:nvPr/>
        </p:nvGrpSpPr>
        <p:grpSpPr>
          <a:xfrm>
            <a:off x="1099816" y="1479229"/>
            <a:ext cx="1346961" cy="1409823"/>
            <a:chOff x="1911812" y="1524792"/>
            <a:chExt cx="1738630" cy="1819770"/>
          </a:xfrm>
        </p:grpSpPr>
        <p:pic>
          <p:nvPicPr>
            <p:cNvPr id="11" name="Content Placeholder 6">
              <a:extLst>
                <a:ext uri="{FF2B5EF4-FFF2-40B4-BE49-F238E27FC236}">
                  <a16:creationId xmlns:a16="http://schemas.microsoft.com/office/drawing/2014/main" id="{FFDC6F54-D027-4B36-9EC7-3C5DD914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11812" y="1605932"/>
              <a:ext cx="1738630" cy="17386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1EA31-D478-4256-BDA9-A974F1F220D2}"/>
                </a:ext>
              </a:extLst>
            </p:cNvPr>
            <p:cNvSpPr txBox="1"/>
            <p:nvPr/>
          </p:nvSpPr>
          <p:spPr>
            <a:xfrm>
              <a:off x="1911812" y="1524792"/>
              <a:ext cx="1685043" cy="364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5D3C8E-63A7-4508-8A9D-8ABE79B585C5}"/>
              </a:ext>
            </a:extLst>
          </p:cNvPr>
          <p:cNvGrpSpPr/>
          <p:nvPr/>
        </p:nvGrpSpPr>
        <p:grpSpPr>
          <a:xfrm>
            <a:off x="2518793" y="1510659"/>
            <a:ext cx="1931287" cy="1346963"/>
            <a:chOff x="4590050" y="1415948"/>
            <a:chExt cx="2796875" cy="19063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138190-6719-4AB9-AA4C-067F7F08129E}"/>
                </a:ext>
              </a:extLst>
            </p:cNvPr>
            <p:cNvGrpSpPr/>
            <p:nvPr/>
          </p:nvGrpSpPr>
          <p:grpSpPr>
            <a:xfrm>
              <a:off x="4590050" y="1415948"/>
              <a:ext cx="2468880" cy="1906346"/>
              <a:chOff x="1234440" y="2894254"/>
              <a:chExt cx="2468880" cy="1906346"/>
            </a:xfrm>
          </p:grpSpPr>
          <p:pic>
            <p:nvPicPr>
              <p:cNvPr id="16" name="Content Placeholder 6">
                <a:extLst>
                  <a:ext uri="{FF2B5EF4-FFF2-40B4-BE49-F238E27FC236}">
                    <a16:creationId xmlns:a16="http://schemas.microsoft.com/office/drawing/2014/main" id="{971691E1-F59E-4DBC-BC20-F5B300BA4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1964690" y="3061970"/>
                <a:ext cx="1738630" cy="173863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4480A1B-647D-4A8B-AA09-E7D160EE6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234440" y="2894254"/>
                <a:ext cx="899160" cy="103703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F67179-13A7-4A91-8311-DBFB90CBBDAF}"/>
                </a:ext>
              </a:extLst>
            </p:cNvPr>
            <p:cNvSpPr txBox="1"/>
            <p:nvPr/>
          </p:nvSpPr>
          <p:spPr>
            <a:xfrm>
              <a:off x="5320301" y="1524139"/>
              <a:ext cx="2066624" cy="49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87962A5-C6D3-4D1E-80C5-9D17AEF08EE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6" y="2876095"/>
            <a:ext cx="4433971" cy="31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A81300-D217-482C-8E21-7689A24A333E}"/>
              </a:ext>
            </a:extLst>
          </p:cNvPr>
          <p:cNvSpPr/>
          <p:nvPr/>
        </p:nvSpPr>
        <p:spPr>
          <a:xfrm>
            <a:off x="3092509" y="1510659"/>
            <a:ext cx="1108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LPS + PYR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E94E29-EB1D-468F-A4A7-4B04CF4A0F8F}"/>
              </a:ext>
            </a:extLst>
          </p:cNvPr>
          <p:cNvSpPr/>
          <p:nvPr/>
        </p:nvSpPr>
        <p:spPr>
          <a:xfrm>
            <a:off x="1217097" y="1435567"/>
            <a:ext cx="923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31673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B886-8515-426D-9C4D-CCDE5462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650"/>
            <a:ext cx="10515600" cy="1325563"/>
          </a:xfrm>
        </p:spPr>
        <p:txBody>
          <a:bodyPr/>
          <a:lstStyle/>
          <a:p>
            <a:r>
              <a:rPr lang="en-US" dirty="0"/>
              <a:t>Top differentially expressed genes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A848A-C315-4C6D-B6FF-E6F3F872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9DA0-FDB3-4181-A198-7B47CDEC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AD03F87-5204-4886-89F9-4EF9178755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025710"/>
              </p:ext>
            </p:extLst>
          </p:nvPr>
        </p:nvGraphicFramePr>
        <p:xfrm>
          <a:off x="838200" y="1273923"/>
          <a:ext cx="10904916" cy="49293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305421">
                  <a:extLst>
                    <a:ext uri="{9D8B030D-6E8A-4147-A177-3AD203B41FA5}">
                      <a16:colId xmlns:a16="http://schemas.microsoft.com/office/drawing/2014/main" val="745712554"/>
                    </a:ext>
                  </a:extLst>
                </a:gridCol>
                <a:gridCol w="2824460">
                  <a:extLst>
                    <a:ext uri="{9D8B030D-6E8A-4147-A177-3AD203B41FA5}">
                      <a16:colId xmlns:a16="http://schemas.microsoft.com/office/drawing/2014/main" val="3842416895"/>
                    </a:ext>
                  </a:extLst>
                </a:gridCol>
                <a:gridCol w="1319186">
                  <a:extLst>
                    <a:ext uri="{9D8B030D-6E8A-4147-A177-3AD203B41FA5}">
                      <a16:colId xmlns:a16="http://schemas.microsoft.com/office/drawing/2014/main" val="52240586"/>
                    </a:ext>
                  </a:extLst>
                </a:gridCol>
                <a:gridCol w="2150428">
                  <a:extLst>
                    <a:ext uri="{9D8B030D-6E8A-4147-A177-3AD203B41FA5}">
                      <a16:colId xmlns:a16="http://schemas.microsoft.com/office/drawing/2014/main" val="119139364"/>
                    </a:ext>
                  </a:extLst>
                </a:gridCol>
                <a:gridCol w="2305421">
                  <a:extLst>
                    <a:ext uri="{9D8B030D-6E8A-4147-A177-3AD203B41FA5}">
                      <a16:colId xmlns:a16="http://schemas.microsoft.com/office/drawing/2014/main" val="130637608"/>
                    </a:ext>
                  </a:extLst>
                </a:gridCol>
              </a:tblGrid>
              <a:tr h="635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Symbol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Region </a:t>
                      </a:r>
                    </a:p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Significance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Min P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FC </a:t>
                      </a:r>
                    </a:p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log2 fold change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LA </a:t>
                      </a:r>
                    </a:p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log2 fold change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2303755"/>
                  </a:ext>
                </a:extLst>
              </a:tr>
              <a:tr h="63539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1" u="none" strike="noStrike" dirty="0">
                          <a:effectLst/>
                        </a:rPr>
                        <a:t>LOC100911867; Pnpla7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Both Sig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-0.9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3586671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Slpil2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LA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-0.3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9242396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Taar7e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LA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5e-6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347103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Rad21l1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FC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5e-6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3045031"/>
                  </a:ext>
                </a:extLst>
              </a:tr>
              <a:tr h="418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LOC100363064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LA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6e-6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5032748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Six6os1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LA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9e-6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7151945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 err="1">
                          <a:effectLst/>
                        </a:rPr>
                        <a:t>Napepld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FC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1e-5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-0.4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67052049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1" u="none" strike="noStrike" dirty="0" err="1">
                          <a:effectLst/>
                        </a:rPr>
                        <a:t>Fosb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Both Sig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1e-5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-2.4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2156688"/>
                  </a:ext>
                </a:extLst>
              </a:tr>
              <a:tr h="418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LOC100910418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FC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1e-5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88305257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1" u="none" strike="noStrike" dirty="0" err="1">
                          <a:effectLst/>
                        </a:rPr>
                        <a:t>Junb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Both Sig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1e-5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-2.1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063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17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1BD4-C360-4EFD-92BC-B93FA144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Stronger effects of GWI on lateral amygdala gene expression than frontal cortex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61BB8-1211-4C87-A7C9-513906CA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65229-3131-435D-B3E1-CA6E5B57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4EA832-DD57-4A2D-B8F0-7A2E0143F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260" y="5393054"/>
            <a:ext cx="3810000" cy="11458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Brain region was largest driver of overall gene expression variation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9E270-66E1-4172-B328-B1FBB1B4FF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80" y="1714181"/>
            <a:ext cx="3825240" cy="3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0A060-C05F-42F0-99FC-B70AA7869A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1" y="1550439"/>
            <a:ext cx="3194479" cy="3286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C310A58-97AC-4C5D-B9F2-34AE8BFEF5A0}"/>
              </a:ext>
            </a:extLst>
          </p:cNvPr>
          <p:cNvSpPr txBox="1">
            <a:spLocks/>
          </p:cNvSpPr>
          <p:nvPr/>
        </p:nvSpPr>
        <p:spPr>
          <a:xfrm>
            <a:off x="1520395" y="4585968"/>
            <a:ext cx="4425110" cy="164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138 differentially expressed genes in lateral amygdala compared to 38 in frontal cortex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5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B70B-9B07-476C-BB99-76AE1BEA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2301"/>
            <a:ext cx="10515600" cy="1325563"/>
          </a:xfrm>
        </p:spPr>
        <p:txBody>
          <a:bodyPr/>
          <a:lstStyle/>
          <a:p>
            <a:r>
              <a:rPr lang="en-US" dirty="0"/>
              <a:t>Gene Ontology – Biological Processes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A63573E-9B65-4E89-8B71-919A6D284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260598"/>
              </p:ext>
            </p:extLst>
          </p:nvPr>
        </p:nvGraphicFramePr>
        <p:xfrm>
          <a:off x="1835314" y="1505741"/>
          <a:ext cx="8284045" cy="47280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8977">
                  <a:extLst>
                    <a:ext uri="{9D8B030D-6E8A-4147-A177-3AD203B41FA5}">
                      <a16:colId xmlns:a16="http://schemas.microsoft.com/office/drawing/2014/main" val="3529088303"/>
                    </a:ext>
                  </a:extLst>
                </a:gridCol>
                <a:gridCol w="1322235">
                  <a:extLst>
                    <a:ext uri="{9D8B030D-6E8A-4147-A177-3AD203B41FA5}">
                      <a16:colId xmlns:a16="http://schemas.microsoft.com/office/drawing/2014/main" val="2814780049"/>
                    </a:ext>
                  </a:extLst>
                </a:gridCol>
                <a:gridCol w="1924318">
                  <a:extLst>
                    <a:ext uri="{9D8B030D-6E8A-4147-A177-3AD203B41FA5}">
                      <a16:colId xmlns:a16="http://schemas.microsoft.com/office/drawing/2014/main" val="1185290651"/>
                    </a:ext>
                  </a:extLst>
                </a:gridCol>
                <a:gridCol w="1938515">
                  <a:extLst>
                    <a:ext uri="{9D8B030D-6E8A-4147-A177-3AD203B41FA5}">
                      <a16:colId xmlns:a16="http://schemas.microsoft.com/office/drawing/2014/main" val="1815304456"/>
                    </a:ext>
                  </a:extLst>
                </a:gridCol>
              </a:tblGrid>
              <a:tr h="30358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Description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Direction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FC Adjusted P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LA Adjusted P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1387117824"/>
                  </a:ext>
                </a:extLst>
              </a:tr>
              <a:tr h="6004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response to glucocorticoid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0.006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2E-05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3703881772"/>
                  </a:ext>
                </a:extLst>
              </a:tr>
              <a:tr h="7703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response to organophosphorus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0.0002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2E-05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3410547922"/>
                  </a:ext>
                </a:extLst>
              </a:tr>
              <a:tr h="45199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T cell differentiation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4180945463"/>
                  </a:ext>
                </a:extLst>
              </a:tr>
              <a:tr h="8972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cellular response to environmental stimulus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973435076"/>
                  </a:ext>
                </a:extLst>
              </a:tr>
              <a:tr h="74883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regulation of leukocyte differentiation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1068161046"/>
                  </a:ext>
                </a:extLst>
              </a:tr>
              <a:tr h="74883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circadian regulation of gene expression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0.008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360665552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B3D0D-D234-466F-8966-ED905627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92F-A284-4AA2-948E-D9AD16A0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6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8AEAF-2DD3-49F4-B123-63585BF7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ACDF2-FD53-4B8D-AE5A-852FC450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7D35CC-8BEF-456E-B59F-9CE2B3948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2"/>
          <a:stretch/>
        </p:blipFill>
        <p:spPr>
          <a:xfrm rot="16200000">
            <a:off x="4608142" y="358638"/>
            <a:ext cx="5884733" cy="693237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48543-F14D-4A27-B661-E561439CA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5" b="80444"/>
          <a:stretch/>
        </p:blipFill>
        <p:spPr>
          <a:xfrm>
            <a:off x="119383" y="2082143"/>
            <a:ext cx="2483143" cy="33681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9B905-F316-4737-AEC6-3A4D12303EA5}"/>
              </a:ext>
            </a:extLst>
          </p:cNvPr>
          <p:cNvGrpSpPr/>
          <p:nvPr/>
        </p:nvGrpSpPr>
        <p:grpSpPr>
          <a:xfrm>
            <a:off x="2745446" y="1783080"/>
            <a:ext cx="1338873" cy="916422"/>
            <a:chOff x="1097773" y="4389755"/>
            <a:chExt cx="2605547" cy="1997075"/>
          </a:xfrm>
        </p:grpSpPr>
        <p:pic>
          <p:nvPicPr>
            <p:cNvPr id="15" name="Content Placeholder 6">
              <a:extLst>
                <a:ext uri="{FF2B5EF4-FFF2-40B4-BE49-F238E27FC236}">
                  <a16:creationId xmlns:a16="http://schemas.microsoft.com/office/drawing/2014/main" id="{AA7553CE-1F57-448E-A5CA-F5B6F4C1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964690" y="4648200"/>
              <a:ext cx="1738630" cy="1738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22C9CB-46FB-4735-A8D8-7FA41278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340830" y="4389755"/>
              <a:ext cx="899160" cy="10370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1F4E90-A498-4478-A0F5-8720BA8B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11796362">
              <a:off x="1097773" y="5180846"/>
              <a:ext cx="1010410" cy="106984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D62C6-CCA4-44EF-911F-FC87FC9AF73F}"/>
              </a:ext>
            </a:extLst>
          </p:cNvPr>
          <p:cNvGrpSpPr/>
          <p:nvPr/>
        </p:nvGrpSpPr>
        <p:grpSpPr>
          <a:xfrm>
            <a:off x="2887175" y="3302059"/>
            <a:ext cx="1067707" cy="824430"/>
            <a:chOff x="1234440" y="2894254"/>
            <a:chExt cx="2468880" cy="1906346"/>
          </a:xfrm>
        </p:grpSpPr>
        <p:pic>
          <p:nvPicPr>
            <p:cNvPr id="19" name="Content Placeholder 6">
              <a:extLst>
                <a:ext uri="{FF2B5EF4-FFF2-40B4-BE49-F238E27FC236}">
                  <a16:creationId xmlns:a16="http://schemas.microsoft.com/office/drawing/2014/main" id="{59043570-59BC-4929-A9B9-CF339C9C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964690" y="3061970"/>
              <a:ext cx="1738630" cy="1738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569351-BEB7-400A-8BB2-0FA8A9B5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234440" y="2894254"/>
              <a:ext cx="899160" cy="1037031"/>
            </a:xfrm>
            <a:prstGeom prst="rect">
              <a:avLst/>
            </a:prstGeom>
          </p:spPr>
        </p:pic>
      </p:grpSp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AB8BBE94-F147-4066-B0C6-7376E08C2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21865" y="4835434"/>
            <a:ext cx="878859" cy="87885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1021F65-3655-4531-B5E3-541C9003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dirty="0"/>
              <a:t>Heatmap of differentially expressed genes in lateral amygdala  </a:t>
            </a:r>
          </a:p>
        </p:txBody>
      </p:sp>
    </p:spTree>
    <p:extLst>
      <p:ext uri="{BB962C8B-B14F-4D97-AF65-F5344CB8AC3E}">
        <p14:creationId xmlns:p14="http://schemas.microsoft.com/office/powerpoint/2010/main" val="279605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488</Words>
  <Application>Microsoft Office PowerPoint</Application>
  <PresentationFormat>Widescreen</PresentationFormat>
  <Paragraphs>175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Lato</vt:lpstr>
      <vt:lpstr>Office Theme</vt:lpstr>
      <vt:lpstr>Gene Expression Correlates in a Rat Model of Gulf War Illness</vt:lpstr>
      <vt:lpstr>Background – Persian Gulf War </vt:lpstr>
      <vt:lpstr>Background – Gulf War Illness </vt:lpstr>
      <vt:lpstr>Methods</vt:lpstr>
      <vt:lpstr>167 differentially expressed genes</vt:lpstr>
      <vt:lpstr>Top differentially expressed genes</vt:lpstr>
      <vt:lpstr>Stronger effects of GWI on lateral amygdala gene expression than frontal cortex</vt:lpstr>
      <vt:lpstr>Gene Ontology – Biological Processes</vt:lpstr>
      <vt:lpstr>Heatmap of differentially expressed genes in lateral amygdala  </vt:lpstr>
      <vt:lpstr>Rosiglitazone reversal of gene expression changes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Expression Correlates in a Rat Model of Gulf War Illness</dc:title>
  <dc:creator>Stephen Semick</dc:creator>
  <cp:lastModifiedBy>Stephen Semick</cp:lastModifiedBy>
  <cp:revision>23</cp:revision>
  <dcterms:created xsi:type="dcterms:W3CDTF">2019-11-18T03:10:45Z</dcterms:created>
  <dcterms:modified xsi:type="dcterms:W3CDTF">2019-11-18T06:28:37Z</dcterms:modified>
</cp:coreProperties>
</file>